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5"/>
  </p:notesMasterIdLst>
  <p:sldIdLst>
    <p:sldId id="301" r:id="rId2"/>
    <p:sldId id="260" r:id="rId3"/>
    <p:sldId id="261" r:id="rId4"/>
    <p:sldId id="262" r:id="rId5"/>
    <p:sldId id="263" r:id="rId6"/>
    <p:sldId id="264" r:id="rId7"/>
    <p:sldId id="304" r:id="rId8"/>
    <p:sldId id="265" r:id="rId9"/>
    <p:sldId id="266" r:id="rId10"/>
    <p:sldId id="267" r:id="rId11"/>
    <p:sldId id="268" r:id="rId12"/>
    <p:sldId id="269" r:id="rId13"/>
    <p:sldId id="303" r:id="rId14"/>
    <p:sldId id="30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11" r:id="rId30"/>
    <p:sldId id="284" r:id="rId31"/>
    <p:sldId id="285" r:id="rId32"/>
    <p:sldId id="286" r:id="rId33"/>
    <p:sldId id="313" r:id="rId34"/>
    <p:sldId id="287" r:id="rId35"/>
    <p:sldId id="288" r:id="rId36"/>
    <p:sldId id="289" r:id="rId37"/>
    <p:sldId id="312" r:id="rId38"/>
    <p:sldId id="291" r:id="rId39"/>
    <p:sldId id="292" r:id="rId40"/>
    <p:sldId id="293" r:id="rId41"/>
    <p:sldId id="294" r:id="rId42"/>
    <p:sldId id="314" r:id="rId43"/>
    <p:sldId id="316" r:id="rId44"/>
    <p:sldId id="315" r:id="rId45"/>
    <p:sldId id="307" r:id="rId46"/>
    <p:sldId id="308" r:id="rId47"/>
    <p:sldId id="309" r:id="rId48"/>
    <p:sldId id="310" r:id="rId49"/>
    <p:sldId id="295" r:id="rId50"/>
    <p:sldId id="296" r:id="rId51"/>
    <p:sldId id="297" r:id="rId52"/>
    <p:sldId id="298" r:id="rId53"/>
    <p:sldId id="306" r:id="rId5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6-2020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A10E"/>
    <a:srgbClr val="CCFFFF"/>
    <a:srgbClr val="8B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УО</c:v>
                </c:pt>
                <c:pt idx="1">
                  <c:v>КО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</c:v>
                </c:pt>
                <c:pt idx="1">
                  <c:v>0.499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УО</c:v>
                </c:pt>
                <c:pt idx="1">
                  <c:v>КО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0.98</c:v>
                </c:pt>
                <c:pt idx="1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УО</c:v>
                </c:pt>
                <c:pt idx="1">
                  <c:v>КО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 formatCode="0%">
                  <c:v>0.99</c:v>
                </c:pt>
                <c:pt idx="1">
                  <c:v>0.58799999999999997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УО</c:v>
                </c:pt>
                <c:pt idx="1">
                  <c:v>КО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0.98</c:v>
                </c:pt>
                <c:pt idx="1">
                  <c:v>0.51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958585798159179E-2"/>
                  <c:y val="-2.1041433106759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УО</c:v>
                </c:pt>
                <c:pt idx="1">
                  <c:v>КО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0.97399999999999998</c:v>
                </c:pt>
                <c:pt idx="1">
                  <c:v>0.504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26496"/>
        <c:axId val="49636480"/>
        <c:axId val="0"/>
      </c:bar3DChart>
      <c:catAx>
        <c:axId val="496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9636480"/>
        <c:crosses val="autoZero"/>
        <c:auto val="1"/>
        <c:lblAlgn val="ctr"/>
        <c:lblOffset val="100"/>
        <c:noMultiLvlLbl val="0"/>
      </c:catAx>
      <c:valAx>
        <c:axId val="4963648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49626496"/>
        <c:crosses val="autoZero"/>
        <c:crossBetween val="between"/>
        <c:majorUnit val="0.2"/>
        <c:minorUnit val="4.0000000000000063E-2"/>
      </c:valAx>
    </c:plotArea>
    <c:legend>
      <c:legendPos val="r"/>
      <c:layout>
        <c:manualLayout>
          <c:xMode val="edge"/>
          <c:yMode val="edge"/>
          <c:x val="0.80161546627772617"/>
          <c:y val="0.31868681257638043"/>
          <c:w val="0.10554685519272787"/>
          <c:h val="0.3385040551049883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</c:spPr>
          <c:invertIfNegative val="0"/>
          <c:dLbls>
            <c:dLbl>
              <c:idx val="4"/>
              <c:layout>
                <c:manualLayout>
                  <c:x val="4.1666666666666666E-3"/>
                  <c:y val="3.953488372093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185067526415994E-16"/>
                  <c:y val="8.1395348837209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185067526415994E-16"/>
                  <c:y val="6.7441860465116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география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обществознание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0.98</c:v>
                </c:pt>
                <c:pt idx="1">
                  <c:v>0.88</c:v>
                </c:pt>
                <c:pt idx="2">
                  <c:v>0.95</c:v>
                </c:pt>
                <c:pt idx="3">
                  <c:v>0.98</c:v>
                </c:pt>
                <c:pt idx="4">
                  <c:v>0.99</c:v>
                </c:pt>
                <c:pt idx="5">
                  <c:v>0.97</c:v>
                </c:pt>
                <c:pt idx="6">
                  <c:v>0.97</c:v>
                </c:pt>
                <c:pt idx="7">
                  <c:v>1</c:v>
                </c:pt>
                <c:pt idx="8">
                  <c:v>1</c:v>
                </c:pt>
                <c:pt idx="9">
                  <c:v>0.97</c:v>
                </c:pt>
                <c:pt idx="10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"СОШ №2"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география</c:v>
                </c:pt>
                <c:pt idx="3">
                  <c:v>физика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литература</c:v>
                </c:pt>
                <c:pt idx="8">
                  <c:v>история</c:v>
                </c:pt>
                <c:pt idx="9">
                  <c:v>обществознание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1</c:v>
                </c:pt>
                <c:pt idx="1">
                  <c:v>0.96</c:v>
                </c:pt>
                <c:pt idx="2">
                  <c:v>0.98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0.98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945408"/>
        <c:axId val="130946944"/>
        <c:axId val="0"/>
      </c:bar3DChart>
      <c:catAx>
        <c:axId val="13094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946944"/>
        <c:crosses val="autoZero"/>
        <c:auto val="1"/>
        <c:lblAlgn val="ctr"/>
        <c:lblOffset val="100"/>
        <c:noMultiLvlLbl val="0"/>
      </c:catAx>
      <c:valAx>
        <c:axId val="130946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094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6564365477006623E-2"/>
                  <c:y val="-2.2535091307044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8-409B-9457-AD85B651F1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История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508450280592128E-2"/>
                  <c:y val="-6.7605273921133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8-409B-9457-AD85B651F1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layout>
                <c:manualLayout>
                  <c:x val="3.6564365477006623E-2"/>
                  <c:y val="-2.25350913070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68-409B-9457-AD85B651F1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357605252532915E-2"/>
                  <c:y val="-1.577456391493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68-409B-9457-AD85B651F1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6564365477006623E-2"/>
                  <c:y val="-2.028158217633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68-409B-9457-AD85B651F15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11183039282898E-2"/>
                  <c:y val="-4.5070182614088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68-409B-9457-AD85B651F15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Биология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508450280592128E-2"/>
                  <c:y val="2.2535091307044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0.15000000000000013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68-409B-9457-AD85B651F15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Химия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3576052525329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68-409B-9457-AD85B651F15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Английский язык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508450280592051E-2"/>
                  <c:y val="-2.9295618699157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0%</c:formatCode>
                <c:ptCount val="1"/>
                <c:pt idx="0">
                  <c:v>0.35000000000000026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8-409B-9457-AD85B651F15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География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441352044894741E-2"/>
                  <c:y val="-2.2535091307044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68-409B-9457-AD85B651F15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111830392829001E-2"/>
                  <c:y val="-1.126754565352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0%</c:formatCode>
                <c:ptCount val="1"/>
                <c:pt idx="0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68-409B-9457-AD85B651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131072"/>
        <c:axId val="132153344"/>
        <c:axId val="0"/>
      </c:bar3DChart>
      <c:catAx>
        <c:axId val="13213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53344"/>
        <c:crosses val="autoZero"/>
        <c:auto val="1"/>
        <c:lblAlgn val="ctr"/>
        <c:lblOffset val="100"/>
        <c:noMultiLvlLbl val="0"/>
      </c:catAx>
      <c:valAx>
        <c:axId val="13215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3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Lbls>
            <c:dLbl>
              <c:idx val="5"/>
              <c:layout>
                <c:manualLayout>
                  <c:x val="-5.5555555555556061E-3"/>
                  <c:y val="-2.325581395348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666666666666666E-3"/>
                  <c:y val="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7222222222222224E-3"/>
                  <c:y val="2.3255813953488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6666666666666666E-2"/>
                  <c:y val="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5000000000000102E-2"/>
                  <c:y val="-2.093023255813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математика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русский язык</c:v>
                </c:pt>
                <c:pt idx="8">
                  <c:v>информатика</c:v>
                </c:pt>
                <c:pt idx="9">
                  <c:v>история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0.04</c:v>
                </c:pt>
                <c:pt idx="1">
                  <c:v>0.11</c:v>
                </c:pt>
                <c:pt idx="2">
                  <c:v>0.35</c:v>
                </c:pt>
                <c:pt idx="3">
                  <c:v>0.4</c:v>
                </c:pt>
                <c:pt idx="4">
                  <c:v>0.15</c:v>
                </c:pt>
                <c:pt idx="5">
                  <c:v>0.08</c:v>
                </c:pt>
                <c:pt idx="6">
                  <c:v>0.1</c:v>
                </c:pt>
                <c:pt idx="7">
                  <c:v>0.4</c:v>
                </c:pt>
                <c:pt idx="8">
                  <c:v>0.1</c:v>
                </c:pt>
                <c:pt idx="9">
                  <c:v>0.11</c:v>
                </c:pt>
                <c:pt idx="1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 №2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6666666666666666E-2"/>
                  <c:y val="-9.302508698040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506E-2"/>
                  <c:y val="-6.9767441860465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444444444444445E-2"/>
                  <c:y val="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61111111111111E-2"/>
                  <c:y val="-9.302325581395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2777777777776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666666666666666E-2"/>
                  <c:y val="9.3023255813953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4444444444444446E-2"/>
                  <c:y val="2.32558139534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8055555555555554E-2"/>
                  <c:y val="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277777777777677E-2"/>
                  <c:y val="-8.52703327792967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333333333333333E-2"/>
                  <c:y val="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математика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обществознание</c:v>
                </c:pt>
                <c:pt idx="6">
                  <c:v>физика</c:v>
                </c:pt>
                <c:pt idx="7">
                  <c:v>русский язык</c:v>
                </c:pt>
                <c:pt idx="8">
                  <c:v>информатика</c:v>
                </c:pt>
                <c:pt idx="9">
                  <c:v>история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0.01</c:v>
                </c:pt>
                <c:pt idx="1">
                  <c:v>0.2</c:v>
                </c:pt>
                <c:pt idx="2">
                  <c:v>0.25</c:v>
                </c:pt>
                <c:pt idx="3">
                  <c:v>0.25</c:v>
                </c:pt>
                <c:pt idx="4">
                  <c:v>0.125</c:v>
                </c:pt>
                <c:pt idx="5">
                  <c:v>0.09</c:v>
                </c:pt>
                <c:pt idx="6">
                  <c:v>0.13</c:v>
                </c:pt>
                <c:pt idx="7">
                  <c:v>0.38</c:v>
                </c:pt>
                <c:pt idx="8">
                  <c:v>0.11</c:v>
                </c:pt>
                <c:pt idx="9">
                  <c:v>0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145024"/>
        <c:axId val="124155008"/>
        <c:axId val="0"/>
      </c:bar3DChart>
      <c:catAx>
        <c:axId val="1241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155008"/>
        <c:crosses val="autoZero"/>
        <c:auto val="1"/>
        <c:lblAlgn val="ctr"/>
        <c:lblOffset val="100"/>
        <c:noMultiLvlLbl val="0"/>
      </c:catAx>
      <c:valAx>
        <c:axId val="124155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14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93-40F2-BF62-5514F7D3B8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93-40F2-BF62-5514F7D3B8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93-40F2-BF62-5514F7D3B8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"3", "4", "5"</c:v>
                </c:pt>
                <c:pt idx="1">
                  <c:v>"4" и "5"</c:v>
                </c:pt>
                <c:pt idx="2">
                  <c:v>"5"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315</c:v>
                </c:pt>
                <c:pt idx="1">
                  <c:v>144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7-41A8-92A8-A00B8FCCEA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49207367979328"/>
          <c:y val="0.36767949656283316"/>
          <c:w val="0.27457048165261311"/>
          <c:h val="0.267303398842418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Кол-во уч-ся, </a:t>
            </a:r>
            <a:r>
              <a:rPr lang="ru-RU" sz="2400" dirty="0" smtClean="0"/>
              <a:t>сдающих</a:t>
            </a:r>
            <a:r>
              <a:rPr lang="ru-RU" sz="2400" baseline="0" dirty="0" smtClean="0"/>
              <a:t> ГИА в </a:t>
            </a:r>
            <a:r>
              <a:rPr lang="ru-RU" sz="2400" baseline="0" dirty="0"/>
              <a:t>форме </a:t>
            </a:r>
            <a:r>
              <a:rPr lang="ru-RU" sz="2400" baseline="0" dirty="0" smtClean="0"/>
              <a:t>ЕГЭ</a:t>
            </a:r>
            <a:endParaRPr lang="ru-RU" sz="24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30676868300444E-2"/>
          <c:y val="9.572725575451016E-2"/>
          <c:w val="0.84600413137622699"/>
          <c:h val="0.75340588226956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уч-ся, сдающих предмет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Русский язык</c:v>
                </c:pt>
                <c:pt idx="1">
                  <c:v>Математика (профильный уровень)</c:v>
                </c:pt>
                <c:pt idx="2">
                  <c:v>Математика (базовый уровень)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Обществознание</c:v>
                </c:pt>
                <c:pt idx="8">
                  <c:v>Английский язык</c:v>
                </c:pt>
                <c:pt idx="9">
                  <c:v>Информатика и ИКТ</c:v>
                </c:pt>
                <c:pt idx="10">
                  <c:v>Литература </c:v>
                </c:pt>
                <c:pt idx="11">
                  <c:v>История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37</c:v>
                </c:pt>
                <c:pt idx="1">
                  <c:v>10</c:v>
                </c:pt>
                <c:pt idx="2">
                  <c:v>27</c:v>
                </c:pt>
                <c:pt idx="3">
                  <c:v>8</c:v>
                </c:pt>
                <c:pt idx="4">
                  <c:v>4</c:v>
                </c:pt>
                <c:pt idx="5">
                  <c:v>8</c:v>
                </c:pt>
                <c:pt idx="6">
                  <c:v>1</c:v>
                </c:pt>
                <c:pt idx="7">
                  <c:v>19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6"/>
        <c:shape val="cylinder"/>
        <c:axId val="124394880"/>
        <c:axId val="149359232"/>
        <c:axId val="0"/>
      </c:bar3DChart>
      <c:catAx>
        <c:axId val="12439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359232"/>
        <c:crosses val="autoZero"/>
        <c:auto val="1"/>
        <c:lblAlgn val="ctr"/>
        <c:lblOffset val="100"/>
        <c:noMultiLvlLbl val="0"/>
      </c:catAx>
      <c:valAx>
        <c:axId val="14935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94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0234474071469544"/>
          <c:y val="0.40957581018441064"/>
          <c:w val="0.28915505269235675"/>
          <c:h val="0.142546577823347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990239566877398E-2"/>
          <c:y val="3.7395353237627001E-2"/>
          <c:w val="0.89547051230983365"/>
          <c:h val="0.518693157693940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математика(профильная)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химия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история</c:v>
                </c:pt>
                <c:pt idx="10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0.98</c:v>
                </c:pt>
                <c:pt idx="1">
                  <c:v>1</c:v>
                </c:pt>
                <c:pt idx="2">
                  <c:v>0.94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0.94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математика(профильная)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химия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история</c:v>
                </c:pt>
                <c:pt idx="10">
                  <c:v>география</c:v>
                </c:pt>
              </c:strCache>
            </c:strRef>
          </c:cat>
          <c:val>
            <c:numRef>
              <c:f>Лист1!$C$2:$C$12</c:f>
              <c:numCache>
                <c:formatCode>0%</c:formatCode>
                <c:ptCount val="11"/>
                <c:pt idx="0">
                  <c:v>1</c:v>
                </c:pt>
                <c:pt idx="1">
                  <c:v>0.96399999999999997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0.8</c:v>
                </c:pt>
                <c:pt idx="9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математика(профильная)</c:v>
                </c:pt>
                <c:pt idx="2">
                  <c:v>физика</c:v>
                </c:pt>
                <c:pt idx="3">
                  <c:v>информатика</c:v>
                </c:pt>
                <c:pt idx="4">
                  <c:v>биология</c:v>
                </c:pt>
                <c:pt idx="5">
                  <c:v>литература</c:v>
                </c:pt>
                <c:pt idx="6">
                  <c:v>химия</c:v>
                </c:pt>
                <c:pt idx="7">
                  <c:v>английский</c:v>
                </c:pt>
                <c:pt idx="8">
                  <c:v>обществознание</c:v>
                </c:pt>
                <c:pt idx="9">
                  <c:v>история</c:v>
                </c:pt>
                <c:pt idx="10">
                  <c:v>география</c:v>
                </c:pt>
              </c:strCache>
            </c:str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0.97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0.83</c:v>
                </c:pt>
                <c:pt idx="5">
                  <c:v>1</c:v>
                </c:pt>
                <c:pt idx="6">
                  <c:v>0.75</c:v>
                </c:pt>
                <c:pt idx="7">
                  <c:v>1</c:v>
                </c:pt>
                <c:pt idx="8">
                  <c:v>0.89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821888"/>
        <c:axId val="124823808"/>
        <c:axId val="0"/>
      </c:bar3DChart>
      <c:catAx>
        <c:axId val="12482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823808"/>
        <c:crosses val="autoZero"/>
        <c:auto val="1"/>
        <c:lblAlgn val="ctr"/>
        <c:lblOffset val="100"/>
        <c:noMultiLvlLbl val="0"/>
      </c:catAx>
      <c:valAx>
        <c:axId val="124823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8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083795115809169"/>
          <c:y val="0.79152315074056523"/>
          <c:w val="0.15334091153376816"/>
          <c:h val="0.195549262819132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73437348109212E-2"/>
          <c:y val="4.2055359268292666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№2"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76</c:v>
                </c:pt>
                <c:pt idx="2">
                  <c:v>70.400000000000006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4640256"/>
        <c:axId val="151074688"/>
        <c:axId val="0"/>
      </c:bar3DChart>
      <c:catAx>
        <c:axId val="12464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74688"/>
        <c:crosses val="autoZero"/>
        <c:auto val="1"/>
        <c:lblAlgn val="ctr"/>
        <c:lblOffset val="100"/>
        <c:noMultiLvlLbl val="0"/>
      </c:catAx>
      <c:valAx>
        <c:axId val="15107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4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36400311072233E-2"/>
          <c:y val="5.6085522572764862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82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667776"/>
        <c:axId val="124669312"/>
        <c:axId val="0"/>
      </c:bar3DChart>
      <c:catAx>
        <c:axId val="1246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69312"/>
        <c:crosses val="autoZero"/>
        <c:auto val="1"/>
        <c:lblAlgn val="ctr"/>
        <c:lblOffset val="100"/>
        <c:noMultiLvlLbl val="0"/>
      </c:catAx>
      <c:valAx>
        <c:axId val="1246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778667867312991E-2"/>
          <c:y val="9.4100360007280517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</c:v>
                </c:pt>
                <c:pt idx="1">
                  <c:v>60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695296"/>
        <c:axId val="124696832"/>
        <c:axId val="0"/>
      </c:bar3DChart>
      <c:catAx>
        <c:axId val="124695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96832"/>
        <c:crosses val="autoZero"/>
        <c:auto val="1"/>
        <c:lblAlgn val="ctr"/>
        <c:lblOffset val="100"/>
        <c:noMultiLvlLbl val="0"/>
      </c:catAx>
      <c:valAx>
        <c:axId val="1246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36400311072233E-2"/>
          <c:y val="5.6085522572764862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721408"/>
        <c:axId val="154861568"/>
        <c:axId val="0"/>
      </c:bar3DChart>
      <c:catAx>
        <c:axId val="12472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61568"/>
        <c:crosses val="autoZero"/>
        <c:auto val="1"/>
        <c:lblAlgn val="ctr"/>
        <c:lblOffset val="100"/>
        <c:noMultiLvlLbl val="0"/>
      </c:catAx>
      <c:valAx>
        <c:axId val="15486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уч-ся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Подтвердили</c:v>
                </c:pt>
                <c:pt idx="1">
                  <c:v>Понизили</c:v>
                </c:pt>
                <c:pt idx="2">
                  <c:v>Повысили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9888"/>
        <c:axId val="50071424"/>
      </c:barChart>
      <c:catAx>
        <c:axId val="5006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071424"/>
        <c:crosses val="autoZero"/>
        <c:auto val="1"/>
        <c:lblAlgn val="ctr"/>
        <c:lblOffset val="100"/>
        <c:noMultiLvlLbl val="0"/>
      </c:catAx>
      <c:valAx>
        <c:axId val="5007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06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36400311072323E-2"/>
          <c:y val="3.2367697217144782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№2"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62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83200"/>
        <c:axId val="154884736"/>
        <c:axId val="0"/>
      </c:bar3DChart>
      <c:catAx>
        <c:axId val="15488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84736"/>
        <c:crosses val="autoZero"/>
        <c:auto val="1"/>
        <c:lblAlgn val="ctr"/>
        <c:lblOffset val="100"/>
        <c:noMultiLvlLbl val="0"/>
      </c:catAx>
      <c:valAx>
        <c:axId val="15488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88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887017595022862E-2"/>
          <c:y val="7.8533783859921727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741376"/>
        <c:axId val="154743168"/>
        <c:axId val="0"/>
      </c:bar3DChart>
      <c:catAx>
        <c:axId val="15474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743168"/>
        <c:crosses val="autoZero"/>
        <c:auto val="1"/>
        <c:lblAlgn val="ctr"/>
        <c:lblOffset val="100"/>
        <c:noMultiLvlLbl val="0"/>
      </c:catAx>
      <c:valAx>
        <c:axId val="1547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7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73437348109212E-2"/>
          <c:y val="4.2055359268292666E-2"/>
          <c:w val="0.7805427967337415"/>
          <c:h val="0.52395760039008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0648277884849141E-2"/>
                  <c:y val="7.5113372398201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94610735259377E-2"/>
                  <c:y val="1.5023543745266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62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778240"/>
        <c:axId val="154669440"/>
        <c:axId val="0"/>
      </c:bar3DChart>
      <c:catAx>
        <c:axId val="1547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669440"/>
        <c:crosses val="autoZero"/>
        <c:auto val="1"/>
        <c:lblAlgn val="ctr"/>
        <c:lblOffset val="100"/>
        <c:noMultiLvlLbl val="0"/>
      </c:catAx>
      <c:valAx>
        <c:axId val="15466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77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73437348109212E-2"/>
          <c:y val="4.2055359268292666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64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685824"/>
        <c:axId val="154687360"/>
        <c:axId val="0"/>
      </c:bar3DChart>
      <c:catAx>
        <c:axId val="15468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687360"/>
        <c:crosses val="autoZero"/>
        <c:auto val="1"/>
        <c:lblAlgn val="ctr"/>
        <c:lblOffset val="100"/>
        <c:noMultiLvlLbl val="0"/>
      </c:catAx>
      <c:valAx>
        <c:axId val="154687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68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73437348109212E-2"/>
          <c:y val="4.2055359268292666E-2"/>
          <c:w val="0.7634779263209438"/>
          <c:h val="0.565482307521386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№2"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8557421093212446E-2"/>
                  <c:y val="-1.502267447964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45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23680"/>
        <c:axId val="154829568"/>
        <c:axId val="0"/>
      </c:bar3DChart>
      <c:catAx>
        <c:axId val="15482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829568"/>
        <c:crosses val="autoZero"/>
        <c:auto val="1"/>
        <c:lblAlgn val="ctr"/>
        <c:lblOffset val="100"/>
        <c:noMultiLvlLbl val="0"/>
      </c:catAx>
      <c:valAx>
        <c:axId val="1548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82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973437348109212E-2"/>
          <c:y val="4.2055359268292666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"СОШ №2"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2.0641965115079212E-2"/>
                  <c:y val="7.5075075075075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22080"/>
        <c:axId val="155023616"/>
        <c:axId val="0"/>
      </c:bar3DChart>
      <c:catAx>
        <c:axId val="15502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023616"/>
        <c:crosses val="autoZero"/>
        <c:auto val="1"/>
        <c:lblAlgn val="ctr"/>
        <c:lblOffset val="100"/>
        <c:noMultiLvlLbl val="0"/>
      </c:catAx>
      <c:valAx>
        <c:axId val="1550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40918392580037"/>
          <c:y val="7.0542025385157553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72</c:v>
                </c:pt>
                <c:pt idx="2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928256"/>
        <c:axId val="154929792"/>
        <c:axId val="0"/>
      </c:bar3DChart>
      <c:catAx>
        <c:axId val="15492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929792"/>
        <c:crosses val="autoZero"/>
        <c:auto val="1"/>
        <c:lblAlgn val="ctr"/>
        <c:lblOffset val="100"/>
        <c:noMultiLvlLbl val="0"/>
      </c:catAx>
      <c:valAx>
        <c:axId val="15492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2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36400311072233E-2"/>
          <c:y val="5.6085522572764862E-2"/>
          <c:w val="0.7805427967337415"/>
          <c:h val="0.8157466156926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65344"/>
        <c:axId val="155071232"/>
        <c:axId val="0"/>
      </c:bar3DChart>
      <c:catAx>
        <c:axId val="1550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071232"/>
        <c:crosses val="autoZero"/>
        <c:auto val="1"/>
        <c:lblAlgn val="ctr"/>
        <c:lblOffset val="100"/>
        <c:noMultiLvlLbl val="0"/>
      </c:catAx>
      <c:valAx>
        <c:axId val="15507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6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 и призёры муниципального уровня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5.97135068190944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65</c:v>
                </c:pt>
                <c:pt idx="2">
                  <c:v>59</c:v>
                </c:pt>
                <c:pt idx="3">
                  <c:v>68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регионального уровня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518518518518559E-2"/>
                  <c:y val="-2.525429952792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75308641975353E-2"/>
                  <c:y val="-8.4180998426411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32098765432134E-2"/>
                  <c:y val="-2.525429952792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призёры регионального уровня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dLbl>
              <c:idx val="0"/>
              <c:layout>
                <c:manualLayout>
                  <c:x val="1.2345679012345708E-2"/>
                  <c:y val="-1.403016640440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02469135802507E-2"/>
                  <c:y val="-8.4180998426411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02469135802507E-2"/>
                  <c:y val="-2.24482662470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231360"/>
        <c:axId val="159241344"/>
        <c:axId val="0"/>
      </c:bar3DChart>
      <c:catAx>
        <c:axId val="15923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59241344"/>
        <c:crosses val="autoZero"/>
        <c:auto val="1"/>
        <c:lblAlgn val="ctr"/>
        <c:lblOffset val="100"/>
        <c:noMultiLvlLbl val="0"/>
      </c:catAx>
      <c:valAx>
        <c:axId val="159241344"/>
        <c:scaling>
          <c:orientation val="minMax"/>
          <c:max val="4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9231360"/>
        <c:crosses val="autoZero"/>
        <c:crossBetween val="between"/>
        <c:majorUnit val="10"/>
        <c:minorUnit val="5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</c:v>
                </c:pt>
              </c:strCache>
            </c:strRef>
          </c:tx>
          <c:spPr>
            <a:solidFill>
              <a:srgbClr val="D6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4а</c:v>
                </c:pt>
                <c:pt idx="1">
                  <c:v>4б</c:v>
                </c:pt>
                <c:pt idx="2">
                  <c:v>4в</c:v>
                </c:pt>
                <c:pt idx="3">
                  <c:v>4г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</c:v>
                </c:pt>
                <c:pt idx="1">
                  <c:v>0.85</c:v>
                </c:pt>
                <c:pt idx="2">
                  <c:v>0.74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42688"/>
        <c:axId val="52244480"/>
        <c:axId val="0"/>
      </c:bar3DChart>
      <c:catAx>
        <c:axId val="522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2244480"/>
        <c:crosses val="autoZero"/>
        <c:auto val="1"/>
        <c:lblAlgn val="ctr"/>
        <c:lblOffset val="100"/>
        <c:noMultiLvlLbl val="0"/>
      </c:catAx>
      <c:valAx>
        <c:axId val="52244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242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Кол-во уч-ся, сдающих ГИА-9</a:t>
            </a:r>
            <a:r>
              <a:rPr lang="ru-RU" sz="2400" baseline="0"/>
              <a:t> в форме ОГЭ</a:t>
            </a:r>
            <a:endParaRPr lang="ru-RU" sz="240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130676868300444E-2"/>
          <c:y val="9.572725575451016E-2"/>
          <c:w val="0.84600413137622699"/>
          <c:h val="0.753405882269569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уч-ся, сдающих предмет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География</c:v>
                </c:pt>
                <c:pt idx="6">
                  <c:v>Обществознание</c:v>
                </c:pt>
                <c:pt idx="7">
                  <c:v>Английский язык</c:v>
                </c:pt>
                <c:pt idx="8">
                  <c:v>Информатика и ИКТ</c:v>
                </c:pt>
                <c:pt idx="9">
                  <c:v>Литература </c:v>
                </c:pt>
                <c:pt idx="10">
                  <c:v>История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87</c:v>
                </c:pt>
                <c:pt idx="1">
                  <c:v>87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  <c:pt idx="5">
                  <c:v>59</c:v>
                </c:pt>
                <c:pt idx="6">
                  <c:v>56</c:v>
                </c:pt>
                <c:pt idx="7">
                  <c:v>4</c:v>
                </c:pt>
                <c:pt idx="8">
                  <c:v>28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6"/>
        <c:shape val="cylinder"/>
        <c:axId val="52521216"/>
        <c:axId val="52523008"/>
        <c:axId val="0"/>
      </c:bar3DChart>
      <c:catAx>
        <c:axId val="5252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523008"/>
        <c:crosses val="autoZero"/>
        <c:auto val="1"/>
        <c:lblAlgn val="ctr"/>
        <c:lblOffset val="100"/>
        <c:noMultiLvlLbl val="0"/>
      </c:catAx>
      <c:valAx>
        <c:axId val="5252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212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0234474071469544"/>
          <c:y val="0.40957581018441064"/>
          <c:w val="0.28915505269235675"/>
          <c:h val="0.1425465778233476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0.65</c:v>
                </c:pt>
                <c:pt idx="1">
                  <c:v>0.83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032548296090909E-2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032548296090964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3249948548521931E-2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0.74</c:v>
                </c:pt>
                <c:pt idx="1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951296"/>
        <c:axId val="52572160"/>
        <c:axId val="0"/>
      </c:bar3DChart>
      <c:catAx>
        <c:axId val="5295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2572160"/>
        <c:crosses val="autoZero"/>
        <c:auto val="1"/>
        <c:lblAlgn val="ctr"/>
        <c:lblOffset val="100"/>
        <c:noMultiLvlLbl val="0"/>
      </c:catAx>
      <c:valAx>
        <c:axId val="52572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951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3.82</c:v>
                </c:pt>
                <c:pt idx="1">
                  <c:v>4.0199999999999996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BE88A"/>
            </a:solidFill>
          </c:spPr>
          <c:invertIfNegative val="0"/>
          <c:dLbls>
            <c:dLbl>
              <c:idx val="1"/>
              <c:layout>
                <c:manualLayout>
                  <c:x val="7.1634301812799079E-3"/>
                  <c:y val="-1.8593139826816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3.91</c:v>
                </c:pt>
                <c:pt idx="1">
                  <c:v>3.89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3.94</c:v>
                </c:pt>
                <c:pt idx="1">
                  <c:v>4.13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247639405333763E-3"/>
                  <c:y val="-1.8448201177772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520962036749464E-2"/>
                  <c:y val="-1.728382964559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3.77</c:v>
                </c:pt>
                <c:pt idx="1">
                  <c:v>3.58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479705426547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Лист1!$F$2:$F$3</c:f>
              <c:numCache>
                <c:formatCode>0.00</c:formatCode>
                <c:ptCount val="2"/>
                <c:pt idx="0">
                  <c:v>4.01</c:v>
                </c:pt>
                <c:pt idx="1">
                  <c:v>3.55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639616"/>
        <c:axId val="52641152"/>
        <c:axId val="0"/>
      </c:bar3DChart>
      <c:catAx>
        <c:axId val="5263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2641152"/>
        <c:crosses val="autoZero"/>
        <c:auto val="1"/>
        <c:lblAlgn val="ctr"/>
        <c:lblOffset val="100"/>
        <c:noMultiLvlLbl val="0"/>
      </c:catAx>
      <c:valAx>
        <c:axId val="5264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39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информатика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0.78</c:v>
                </c:pt>
                <c:pt idx="2">
                  <c:v>0.72</c:v>
                </c:pt>
                <c:pt idx="3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информатика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0.87</c:v>
                </c:pt>
                <c:pt idx="1">
                  <c:v>0.48</c:v>
                </c:pt>
                <c:pt idx="2">
                  <c:v>0.86</c:v>
                </c:pt>
                <c:pt idx="3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информатика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0.93</c:v>
                </c:pt>
                <c:pt idx="1">
                  <c:v>0.89</c:v>
                </c:pt>
                <c:pt idx="2">
                  <c:v>0.85</c:v>
                </c:pt>
                <c:pt idx="3">
                  <c:v>0.81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825714544516528E-3"/>
                  <c:y val="-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824859168653393E-3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информатика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0.33</c:v>
                </c:pt>
                <c:pt idx="1">
                  <c:v>0.94</c:v>
                </c:pt>
                <c:pt idx="2">
                  <c:v>1</c:v>
                </c:pt>
                <c:pt idx="3">
                  <c:v>0.54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1684749053383762E-2"/>
                  <c:y val="6.7834343192635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49184060069838E-2"/>
                  <c:y val="-1.130572386543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576078084222373E-2"/>
                  <c:y val="-9.0447571352470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информатика</c:v>
                </c:pt>
                <c:pt idx="2">
                  <c:v>химия</c:v>
                </c:pt>
                <c:pt idx="3">
                  <c:v>биология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1</c:v>
                </c:pt>
                <c:pt idx="1">
                  <c:v>0.53</c:v>
                </c:pt>
                <c:pt idx="2">
                  <c:v>0.5</c:v>
                </c:pt>
                <c:pt idx="3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210688"/>
        <c:axId val="6212224"/>
        <c:axId val="0"/>
      </c:bar3DChart>
      <c:catAx>
        <c:axId val="621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212224"/>
        <c:crosses val="autoZero"/>
        <c:auto val="1"/>
        <c:lblAlgn val="ctr"/>
        <c:lblOffset val="100"/>
        <c:noMultiLvlLbl val="0"/>
      </c:catAx>
      <c:valAx>
        <c:axId val="6212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210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587810578300324E-2"/>
          <c:y val="2.3991062520162417E-2"/>
          <c:w val="0.91209149172697557"/>
          <c:h val="0.76963632106868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литература</c:v>
                </c:pt>
                <c:pt idx="4">
                  <c:v>история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</c:v>
                </c:pt>
                <c:pt idx="1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-3.0609546597669131E-2"/>
                  <c:y val="2.261144773087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литература</c:v>
                </c:pt>
                <c:pt idx="4">
                  <c:v>история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0.63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литература</c:v>
                </c:pt>
                <c:pt idx="4">
                  <c:v>история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0.8</c:v>
                </c:pt>
                <c:pt idx="1">
                  <c:v>0.88</c:v>
                </c:pt>
                <c:pt idx="2">
                  <c:v>0.85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18262341833459E-2"/>
                  <c:y val="-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236754226573539E-2"/>
                  <c:y val="-1.808915818470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литература</c:v>
                </c:pt>
                <c:pt idx="4">
                  <c:v>история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0.39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86396185547795E-2"/>
                  <c:y val="9.0445790923515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897533882828391E-2"/>
                  <c:y val="1.130572386543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151949140637158E-2"/>
                  <c:y val="2.2611447730878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обществознание</c:v>
                </c:pt>
                <c:pt idx="1">
                  <c:v>география</c:v>
                </c:pt>
                <c:pt idx="2">
                  <c:v>английский язык</c:v>
                </c:pt>
                <c:pt idx="3">
                  <c:v>литература</c:v>
                </c:pt>
                <c:pt idx="4">
                  <c:v>история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0.54</c:v>
                </c:pt>
                <c:pt idx="1">
                  <c:v>0.76</c:v>
                </c:pt>
                <c:pt idx="2">
                  <c:v>0.75</c:v>
                </c:pt>
                <c:pt idx="3">
                  <c:v>0.75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878720"/>
        <c:axId val="54150272"/>
        <c:axId val="0"/>
      </c:bar3DChart>
      <c:catAx>
        <c:axId val="5287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4150272"/>
        <c:crosses val="autoZero"/>
        <c:auto val="1"/>
        <c:lblAlgn val="ctr"/>
        <c:lblOffset val="100"/>
        <c:noMultiLvlLbl val="0"/>
      </c:catAx>
      <c:valAx>
        <c:axId val="54150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878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8-409B-9457-AD85B651F1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История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7187500000000001E-2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8-409B-9457-AD85B651F1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layout>
                <c:manualLayout>
                  <c:x val="2.1874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68-409B-9457-AD85B651F1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68-409B-9457-AD85B651F1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25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68-409B-9457-AD85B651F15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68-409B-9457-AD85B651F15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Биология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68-409B-9457-AD85B651F15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Химия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9687499999999999E-2"/>
                  <c:y val="-9.3749994232899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0%</c:formatCode>
                <c:ptCount val="1"/>
                <c:pt idx="0">
                  <c:v>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368-409B-9457-AD85B651F15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Английский язык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4375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0%</c:formatCode>
                <c:ptCount val="1"/>
                <c:pt idx="0">
                  <c:v>0.96000000000000052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8-409B-9457-AD85B651F15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География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8749999999999999E-2"/>
                  <c:y val="-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0%</c:formatCode>
                <c:ptCount val="1"/>
                <c:pt idx="0">
                  <c:v>0.95000000000000051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68-409B-9457-AD85B651F15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8124999999999942E-2"/>
                  <c:y val="-2.8124998269869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0%</c:formatCode>
                <c:ptCount val="1"/>
                <c:pt idx="0">
                  <c:v>0.88000000000000056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368-409B-9457-AD85B651F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897216"/>
        <c:axId val="131898752"/>
        <c:axId val="0"/>
      </c:bar3DChart>
      <c:catAx>
        <c:axId val="13189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98752"/>
        <c:crosses val="autoZero"/>
        <c:auto val="1"/>
        <c:lblAlgn val="ctr"/>
        <c:lblOffset val="100"/>
        <c:noMultiLvlLbl val="0"/>
      </c:catAx>
      <c:valAx>
        <c:axId val="13189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30T00:46:16.486" idx="1">
    <p:pos x="672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4C54-2AEA-45F0-9892-4F70FF2CCCB8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A94FE-0F50-4ED8-B56F-18F6769E9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49355-37D0-47DF-8E65-054CAEBC4C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8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94C3-4C78-4AD4-84DE-A17B94246D8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7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E361D-E674-437F-98F7-7BFB9EF8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97B0D0-EF50-47B6-B7E2-4B74FC4EE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FA8F8-CE34-4B3D-A214-1588921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446DEB-FEA6-4159-A971-88D2AD52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A2D533-10CD-401E-A2C7-6623F30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04BED0-1EE6-46EC-8086-7495707BE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9AE75-3673-4109-BBB7-EAAA3DB8F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B5B9440-AFAA-43A1-AB48-2AE6F5BDD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5C5A80-0E3B-4D2A-B192-144DB8E7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DF5B34-68D5-404A-94BF-7AF30227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CB6E12-30B7-47CA-81E1-20A6CC41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D5DF911-A09F-4C62-9898-168FE405D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C74DE6-65C7-4506-8278-D2D54C3EE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2D0715-853A-47D1-A3AD-9DF715D4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722A2-BCC2-4287-9175-8B6FC1BF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F4429-0AC0-4222-B7F7-84103E3E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3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4ECE2-E60B-4071-8327-EBA46C8A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D406D-6574-4FAD-9AC4-7D8CDC45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8A7478-529A-4C99-B319-E33AAD68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EA2AC0-6DA6-4978-B71B-158DCF8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38F932-7F5C-49F5-8697-3B144BA3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3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F5FE0-26FC-47FE-8C16-78059274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22C764-A6A9-4A67-BFBA-C2154DCC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1D9E4C-3BB1-4D41-8E2F-4AE729ED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1B4835-B68C-4F2A-BCA0-C27697F2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0DB3DE-A299-48DD-815C-946C950A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C4FD9B-B400-41DE-BCE8-A142A9FC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92D54-EB50-4FF5-882C-C7888F628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A748B7-67B5-4E96-9969-7D72AE68F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C6A35C-F1D7-409B-B7BF-819BCEAA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D4E2C5-5F5D-4E91-BE26-A50183A4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98A6A9-B4BD-4C31-B20A-EFB00AC3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4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55029A-8F5F-486A-92AA-7A075428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2B4FAF-23E9-4AED-BB95-A8B43965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B2D910-11B3-4E77-BF79-94905E415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2BE4A3-CCCB-45DE-BFC6-60C14F696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22924A-A661-4F76-9CE4-361BCA83B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449CCB-F4FC-4F94-B1B7-0908BD74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4702EC-4C0A-4B6C-984A-936123CB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3B1AD9-8AA0-4EC9-9EFA-61CFD792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8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886D1-1665-4D59-8DD4-F67C5C72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CDC460-12FB-4B55-85DF-89292598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808669-34E1-4B35-8B16-93C7EC9B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294BA0-8CA7-4281-8878-8ED9CEAA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C6B1BD1-7DD3-4E8A-8BC0-00CAA816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AF819C-4279-461B-97FE-9DCFE8E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DC69A08-A644-4417-B3E5-5DC9E150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F61AA-DE31-4561-9884-509080C2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53E4F-3ABA-4ACC-B50A-5175A8B0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B38984-88D6-4125-BCE2-84E9DCF21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0BC4AE9-D0CF-4E51-BD0E-FAECE30A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016E00-7ECF-4A9B-BCC7-E51F0DBE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F76D91-7776-4401-9F5D-39CC5806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A3E343-81F3-48C0-A452-D82D7481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1F727B-60FB-4D81-9A8E-15D53984E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A610BA-E6C9-4410-A091-5B3F48502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83AE32-F516-4932-9B27-668380C0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687F23-0535-4BCF-82C4-5F84E8A3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6341E9-55E5-4510-B1EE-D3546E49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5EF54-57CF-4F29-A056-6288C4C4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DBA3A-5AF2-4F15-951D-38804CF9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CFE4D-AD16-4E0B-BC42-D924488E7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E3DA9-BD96-44AD-B2A6-A9723910A1F6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C20041-28E2-470C-A7EF-77A7212B0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8665BB-E8C0-4B61-816C-0D6B8D48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3E65-86BE-4C80-A185-3C15470C2CA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6B64CD-30DB-43E3-83B8-A4578D8D52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9932"/>
            <a:ext cx="9144000" cy="2890031"/>
          </a:xfrm>
        </p:spPr>
        <p:txBody>
          <a:bodyPr>
            <a:normAutofit/>
          </a:bodyPr>
          <a:lstStyle/>
          <a:p>
            <a:r>
              <a:rPr lang="ru-RU" b="1" dirty="0"/>
              <a:t>Педагогический совет МБОУ «СОШ №2»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91912"/>
            <a:ext cx="9144000" cy="3146155"/>
          </a:xfrm>
        </p:spPr>
        <p:txBody>
          <a:bodyPr>
            <a:normAutofit/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 СРЕДА </a:t>
            </a:r>
            <a:b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«СОШ №2», </a:t>
            </a:r>
            <a:r>
              <a:rPr lang="ru-RU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КОТОРУЮ </a:t>
            </a: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СОЗДАЕМ</a:t>
            </a:r>
            <a:r>
              <a:rPr lang="ru-RU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НОВЫХ РЕШЕНИЙ»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1707" y="5525146"/>
            <a:ext cx="2371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30 августа 2022</a:t>
            </a:r>
          </a:p>
        </p:txBody>
      </p:sp>
    </p:spTree>
    <p:extLst>
      <p:ext uri="{BB962C8B-B14F-4D97-AF65-F5344CB8AC3E}">
        <p14:creationId xmlns:p14="http://schemas.microsoft.com/office/powerpoint/2010/main" val="26472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1124744"/>
            <a:ext cx="4896544" cy="7200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3543158"/>
              </p:ext>
            </p:extLst>
          </p:nvPr>
        </p:nvGraphicFramePr>
        <p:xfrm>
          <a:off x="335360" y="3861048"/>
          <a:ext cx="566462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6610964"/>
              </p:ext>
            </p:extLst>
          </p:nvPr>
        </p:nvGraphicFramePr>
        <p:xfrm>
          <a:off x="4463818" y="1196752"/>
          <a:ext cx="729681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0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83312"/>
              </p:ext>
            </p:extLst>
          </p:nvPr>
        </p:nvGraphicFramePr>
        <p:xfrm>
          <a:off x="722422" y="2326815"/>
          <a:ext cx="10753195" cy="4003848"/>
        </p:xfrm>
        <a:graphic>
          <a:graphicData uri="http://schemas.openxmlformats.org/drawingml/2006/table">
            <a:tbl>
              <a:tblPr/>
              <a:tblGrid>
                <a:gridCol w="3355583"/>
                <a:gridCol w="3539565"/>
                <a:gridCol w="3858047"/>
              </a:tblGrid>
              <a:tr h="2704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 класс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РУССКИЙ  ЯЗЫК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РФ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88,18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48,28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Тульская область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92,11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57,14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 город Алексин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93,45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54,76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Школа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97,35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62,83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 класс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РУССКИЙ  ЯЗЫК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РФ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85,98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44,46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Тульская область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91,19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49,55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 город Алексин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82,4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38,4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Школа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90,52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48,87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11691" y="332656"/>
            <a:ext cx="8667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ОЦЕНОЧНЫЕ ПРОЦЕДУРЫ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602493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42" y="442462"/>
            <a:ext cx="4526380" cy="11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57943"/>
              </p:ext>
            </p:extLst>
          </p:nvPr>
        </p:nvGraphicFramePr>
        <p:xfrm>
          <a:off x="668179" y="2179581"/>
          <a:ext cx="10753195" cy="4001968"/>
        </p:xfrm>
        <a:graphic>
          <a:graphicData uri="http://schemas.openxmlformats.org/drawingml/2006/table">
            <a:tbl>
              <a:tblPr/>
              <a:tblGrid>
                <a:gridCol w="3355583"/>
                <a:gridCol w="3539565"/>
                <a:gridCol w="3858047"/>
              </a:tblGrid>
              <a:tr h="2704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 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РУССКИЙ  ЯЗЫК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РФ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86,32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39,89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Тульская область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89,37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45,73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 город Алексин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28,12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Школа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92,94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32,94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  класс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2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РФ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90,33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32,83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Тульская область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96,29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44,25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 город Алексин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91,04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34,33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Школа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98,77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40,74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11691" y="332656"/>
            <a:ext cx="8667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ОЦЕНОЧНЫЕ ПРОЦЕДУРЫ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602493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74" y="590807"/>
            <a:ext cx="3964380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75665"/>
              </p:ext>
            </p:extLst>
          </p:nvPr>
        </p:nvGraphicFramePr>
        <p:xfrm>
          <a:off x="286719" y="842718"/>
          <a:ext cx="11546237" cy="549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897"/>
                <a:gridCol w="1558687"/>
                <a:gridCol w="1558687"/>
                <a:gridCol w="1558687"/>
                <a:gridCol w="1558687"/>
                <a:gridCol w="1558687"/>
                <a:gridCol w="1829905"/>
              </a:tblGrid>
              <a:tr h="735940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19.09.2022 - 24.10.2022 (в любой день указанного периода)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 класс Русский язык (часть 1 и часть 2), Математика, Окружающий мир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 класс Математика, Русский язык, История, Биология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 класс Русский язык, Математика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 класс Иностранный язык (английский язык, немецкий язык, французский язык)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 класс Русский язык, Математика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класс Русский язык, Математика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</a:tr>
              <a:tr h="916569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Ознакомление с программным обеспечением и демонстрационными вариантами по иностранному языку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01.09.2022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25596" marR="25596" marT="25596" marB="25596" anchor="ctr"/>
                </a:tc>
              </a:tr>
              <a:tr h="1332854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Размещение архивов с материалами не позднее 14.00 по местному времени накануне дня проведения (варианты для каждой ОО генерируются на основе банка заданий ВПР)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18.09.2022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18.09.2022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18.09.2022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18.09.2022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18.09.2022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18.09.2022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</a:tr>
              <a:tr h="999641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Получение критериев оценивания работ и форм сбора результатов не позднее 12.00 по местному времени в день проведения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19.09.2022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19.09.2022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</a:tr>
              <a:tr h="239752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Проведение работ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</a:tr>
              <a:tr h="557504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работ и загрузка форм сбора результатов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25.10.2022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25.10.2022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25.10.2022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25.10.2022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25.10.2022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25.10.2022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</a:tr>
              <a:tr h="379068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Получение результатов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>
                    <a:solidFill>
                      <a:schemeClr val="accent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21.11.2022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596" marR="25596" marT="25596" marB="2559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6686" y="200968"/>
            <a:ext cx="11282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проведения ВПР в 5 - 9 классах (в штатном режиме)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39441"/>
              </p:ext>
            </p:extLst>
          </p:nvPr>
        </p:nvGraphicFramePr>
        <p:xfrm>
          <a:off x="333214" y="696496"/>
          <a:ext cx="11600480" cy="577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120"/>
                <a:gridCol w="2900120"/>
                <a:gridCol w="2900120"/>
                <a:gridCol w="2900120"/>
              </a:tblGrid>
              <a:tr h="105228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19.09.2022 - 24.10.202215 (в любой день указанного периода)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 класс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 dirty="0">
                          <a:effectLst/>
                        </a:rPr>
                        <a:t>География, История, Биология, Обществознание (для каждого класса по двум предметам на основе случайного выбора)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 класс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 dirty="0">
                          <a:effectLst/>
                        </a:rPr>
                        <a:t>Биология, Физика, География, История, Обществознание (для каждого класса по двум предметам на основе случайного выбора)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 класс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 dirty="0">
                          <a:effectLst/>
                        </a:rPr>
                        <a:t>Биология, Физика, География, История, Химия, Обществознание (для каждого класса по двум предметам на основе случайного выбора)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</a:tr>
              <a:tr h="1253012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Получение архивов с материалами и форм сбора результатов не позднее 14.00 по местному времени накануне дня проведения (варианты для каждой ОО генерируются на основе банка заданий ВПР)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18.09.2022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 18.09.2022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18.09.2022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</a:tr>
              <a:tr h="1654464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Получение от федерального организатора списка классов ОО с указанием конкретных предметов, по которым проводится ВПР в данном классе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15.09.2022 до 13.10.2022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>
                          <a:effectLst/>
                        </a:rPr>
                        <a:t>(распределение конкретных предметов по конкретным классам будет предоставляться ОО на неделе, предшествующей проведению работы по этим предметам, в личном кабинете ФИС ОКО в соответствии с информацией, полученной от ОО)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 15.09.2022 до 13.10.2022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 dirty="0">
                          <a:effectLst/>
                        </a:rPr>
                        <a:t>(распределение конкретных предметов по конкретным классам будет предоставляться ОО на неделе, предшествующей проведению работы по этим предметам, в личном кабинете ФИС ОКО в соответствии с информацией, полученной от ОО)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15.09.2022 до 13.10.2022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1500"/>
                        </a:spcAft>
                      </a:pPr>
                      <a:r>
                        <a:rPr lang="ru-RU" sz="800">
                          <a:effectLst/>
                        </a:rPr>
                        <a:t>(распределение конкретных предметов по конкретным классам будет предоставляться ОО на неделе, предшествующей проведению работы по этим предметам, в личном кабинете ФИС ОКО в соответствии с информацией, полученной от ОО)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</a:tr>
              <a:tr h="851561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Получение критериев оценивания работ и форм сбора результатов не позднее 12.00 по местному времени в день проведения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 19.09.2022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19.09.2022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19.09.2022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</a:tr>
              <a:tr h="256784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Проведение работ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19.09.2022 - 24.10.2022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</a:tr>
              <a:tr h="450110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Проверка работ и загрузка форм сбора результатов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25.10.2022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25.10.2022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25.10.2022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</a:tr>
              <a:tr h="256784"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Получение результатов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21.11.2022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72" marR="33472" marT="33472" marB="3347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0637" y="50166"/>
            <a:ext cx="93609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проведения ВПР в традиционной форме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7 - 9 классах по предметам на основе случайного выбора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9456" y="1916832"/>
            <a:ext cx="10273141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2021-2022 учебный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6383260"/>
              </p:ext>
            </p:extLst>
          </p:nvPr>
        </p:nvGraphicFramePr>
        <p:xfrm>
          <a:off x="0" y="0"/>
          <a:ext cx="11952651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67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9403" y="260350"/>
            <a:ext cx="10081120" cy="8111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ОГЭ (КО)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2363925"/>
              </p:ext>
            </p:extLst>
          </p:nvPr>
        </p:nvGraphicFramePr>
        <p:xfrm>
          <a:off x="239350" y="1052736"/>
          <a:ext cx="1171330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3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14290"/>
            <a:ext cx="12048661" cy="1285884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ОГЭ (средний балл)</a:t>
            </a: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9620159"/>
              </p:ext>
            </p:extLst>
          </p:nvPr>
        </p:nvGraphicFramePr>
        <p:xfrm>
          <a:off x="697425" y="928669"/>
          <a:ext cx="10637362" cy="546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196752"/>
            <a:ext cx="10972800" cy="79208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altLang="ru-RU" sz="4000" b="1" dirty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тестовый балл по </a:t>
            </a:r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65272"/>
              </p:ext>
            </p:extLst>
          </p:nvPr>
        </p:nvGraphicFramePr>
        <p:xfrm>
          <a:off x="911424" y="2348880"/>
          <a:ext cx="10273141" cy="172819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68980"/>
                <a:gridCol w="3424381"/>
                <a:gridCol w="317978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Предмет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Школа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Регион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Русский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3,41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Математика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3,32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3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4108"/>
            <a:ext cx="10515600" cy="8446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2237"/>
            <a:ext cx="10515600" cy="37747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обновлённые ФГОС в начальной и основной школе;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образовательных ресурсов для формирования навыков XXI века у учеников;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организации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7435" y="260350"/>
            <a:ext cx="10273141" cy="811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ОГЭ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к.р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(КО)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3338850"/>
              </p:ext>
            </p:extLst>
          </p:nvPr>
        </p:nvGraphicFramePr>
        <p:xfrm>
          <a:off x="239350" y="1052736"/>
          <a:ext cx="11713301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ОГЭ 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(КО)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8569934"/>
              </p:ext>
            </p:extLst>
          </p:nvPr>
        </p:nvGraphicFramePr>
        <p:xfrm>
          <a:off x="-720757" y="980728"/>
          <a:ext cx="12912757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1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188640"/>
            <a:ext cx="10972800" cy="720080"/>
          </a:xfrm>
        </p:spPr>
        <p:txBody>
          <a:bodyPr>
            <a:normAutofit fontScale="90000"/>
          </a:bodyPr>
          <a:lstStyle/>
          <a:p>
            <a:pPr lvl="0" algn="ctr"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</a:t>
            </a:r>
            <a:r>
              <a:rPr lang="ru-RU" altLang="ru-RU" sz="4000" b="1" dirty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тестовый балл по </a:t>
            </a:r>
            <a: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ОГЭ</a:t>
            </a:r>
            <a:br>
              <a:rPr lang="ru-RU" alt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(предметы по выбору)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52920"/>
              </p:ext>
            </p:extLst>
          </p:nvPr>
        </p:nvGraphicFramePr>
        <p:xfrm>
          <a:off x="527381" y="1340768"/>
          <a:ext cx="11233248" cy="499451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11875"/>
                <a:gridCol w="3744417"/>
                <a:gridCol w="3476956"/>
              </a:tblGrid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Тульская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область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«СОШ №2»</a:t>
                      </a: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биология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3.39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английский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язык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3.43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ИКТ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3.64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3.18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2.99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3.63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3.58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3.95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3.79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851674" y="136060"/>
            <a:ext cx="496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ГОРОД АЛЕКСИН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81221" y="609600"/>
            <a:ext cx="9639504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достигших минимального уровня подготовки по результатам ОГЭ в 2022 году</a:t>
            </a: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372489105"/>
              </p:ext>
            </p:extLst>
          </p:nvPr>
        </p:nvGraphicFramePr>
        <p:xfrm>
          <a:off x="3695733" y="127305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211" y="1455564"/>
            <a:ext cx="3644219" cy="1945099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311211" y="2092624"/>
            <a:ext cx="1486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20312" y="1954124"/>
            <a:ext cx="215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241141" y="1630959"/>
            <a:ext cx="2635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Кол-во участников «3»+«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»+«5»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26773" y="2527817"/>
            <a:ext cx="206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кол-во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" y="214290"/>
            <a:ext cx="949232" cy="10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45727038"/>
              </p:ext>
            </p:extLst>
          </p:nvPr>
        </p:nvGraphicFramePr>
        <p:xfrm>
          <a:off x="0" y="1397000"/>
          <a:ext cx="12192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036" y="62908"/>
            <a:ext cx="9439759" cy="1325563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О по МО и МБОУ «СОШ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215681" y="205652"/>
            <a:ext cx="496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АЛЕКСИН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81221" y="609600"/>
            <a:ext cx="10775419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обучающихся, достигших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подготовки по результатам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840738668"/>
              </p:ext>
            </p:extLst>
          </p:nvPr>
        </p:nvGraphicFramePr>
        <p:xfrm>
          <a:off x="4079777" y="1236773"/>
          <a:ext cx="7872875" cy="56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655" y="4011952"/>
            <a:ext cx="4015600" cy="18207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02" y="4758938"/>
            <a:ext cx="213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216" y="4357696"/>
            <a:ext cx="2745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кол-во участников «5»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1095340" y="4929197"/>
            <a:ext cx="260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2531" y="5000638"/>
            <a:ext cx="224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кол-во</a:t>
            </a:r>
          </a:p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" y="214290"/>
            <a:ext cx="1011225" cy="11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5857022"/>
              </p:ext>
            </p:extLst>
          </p:nvPr>
        </p:nvGraphicFramePr>
        <p:xfrm>
          <a:off x="0" y="1397000"/>
          <a:ext cx="12192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</p:spPr>
        <p:txBody>
          <a:bodyPr/>
          <a:lstStyle/>
          <a:p>
            <a:pPr algn="ctr"/>
            <a:r>
              <a:rPr lang="ru-RU" dirty="0" smtClean="0"/>
              <a:t>Доля отличников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8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215681" y="142853"/>
            <a:ext cx="496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АЛЕКСИН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8200" y="214290"/>
            <a:ext cx="4900611" cy="242262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аттестатов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основном общем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образовании, выданных в 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учебном году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8217768"/>
              </p:ext>
            </p:extLst>
          </p:nvPr>
        </p:nvGraphicFramePr>
        <p:xfrm>
          <a:off x="239350" y="2924944"/>
          <a:ext cx="5750745" cy="335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42886"/>
              </p:ext>
            </p:extLst>
          </p:nvPr>
        </p:nvGraphicFramePr>
        <p:xfrm>
          <a:off x="6248400" y="1676399"/>
          <a:ext cx="5486400" cy="45355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666631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57546459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402945815"/>
                    </a:ext>
                  </a:extLst>
                </a:gridCol>
              </a:tblGrid>
              <a:tr h="8746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человеко-экзаменов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1884998"/>
                  </a:ext>
                </a:extLst>
              </a:tr>
              <a:tr h="53751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№2»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2742350"/>
                  </a:ext>
                </a:extLst>
              </a:tr>
              <a:tr h="53751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№3»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9578562"/>
                  </a:ext>
                </a:extLst>
              </a:tr>
              <a:tr h="53751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«СОШ №5»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756006"/>
                  </a:ext>
                </a:extLst>
              </a:tr>
              <a:tr h="53751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«СОШ №11»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44137487"/>
                  </a:ext>
                </a:extLst>
              </a:tr>
              <a:tr h="607637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«Гимназия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№13»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6705130"/>
                  </a:ext>
                </a:extLst>
              </a:tr>
              <a:tr h="86348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Авангардская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№7»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21103941"/>
                  </a:ext>
                </a:extLst>
              </a:tr>
            </a:tbl>
          </a:graphicData>
        </a:graphic>
      </p:graphicFrame>
      <p:sp>
        <p:nvSpPr>
          <p:cNvPr id="9" name="Заголовок 9"/>
          <p:cNvSpPr txBox="1">
            <a:spLocks/>
          </p:cNvSpPr>
          <p:nvPr/>
        </p:nvSpPr>
        <p:spPr>
          <a:xfrm>
            <a:off x="6781800" y="357168"/>
            <a:ext cx="463377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endParaRPr lang="ru-RU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 ОГЭ</a:t>
            </a:r>
          </a:p>
          <a:p>
            <a:pPr algn="ctr"/>
            <a:r>
              <a:rPr lang="ru-RU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05.09.2022-21.09.2022</a:t>
            </a:r>
            <a:endParaRPr lang="ru-RU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" y="142852"/>
            <a:ext cx="981924" cy="10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818" y="1916113"/>
            <a:ext cx="10272183" cy="26654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ЕГЭ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2021-2022 учебный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739372"/>
              </p:ext>
            </p:extLst>
          </p:nvPr>
        </p:nvGraphicFramePr>
        <p:xfrm>
          <a:off x="0" y="0"/>
          <a:ext cx="11952651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3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335360" y="1052736"/>
            <a:ext cx="5952661" cy="2728830"/>
          </a:xfrm>
        </p:spPr>
        <p:txBody>
          <a:bodyPr>
            <a:normAutofit/>
          </a:bodyPr>
          <a:lstStyle/>
          <a:p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</a:rPr>
              <a:t>«Справедливость, то есть доступность качественного образования для каждого ребенка в соответствии с его интересами и способностями, причём независимо от того, где он живёт – в городе или деревне, в Москве или любом другом регионе страны, независимо от того, где учится – в государственной школе или частной, и, конечно, независимо от социального статуса и доходов родителей» - Президент Российской Федерации В.В. Путин. </a:t>
            </a:r>
            <a:endParaRPr lang="ru-RU" sz="1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1246" y="332656"/>
            <a:ext cx="4595249" cy="3820056"/>
          </a:xfrm>
          <a:prstGeom prst="rect">
            <a:avLst/>
          </a:prstGeom>
        </p:spPr>
      </p:pic>
      <p:pic>
        <p:nvPicPr>
          <p:cNvPr id="2050" name="Picture 2" descr="https://sun9-38.userapi.com/impg/cIPLChbwcDZIYNFpoVHIulgPvOde5wNwDUOGKg/dLkHbQ5D4ls.jpg?size=827x465&amp;quality=96&amp;sign=c2c9d72bab40c6066ec09fc26c91596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6" y="4005065"/>
            <a:ext cx="4453995" cy="25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31"/>
          <p:cNvSpPr txBox="1">
            <a:spLocks/>
          </p:cNvSpPr>
          <p:nvPr/>
        </p:nvSpPr>
        <p:spPr>
          <a:xfrm>
            <a:off x="5615947" y="4869162"/>
            <a:ext cx="6168685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ru-RU" kern="0" dirty="0" smtClean="0"/>
              <a:t> </a:t>
            </a:r>
            <a:r>
              <a:rPr lang="ru-RU" b="0" kern="0" dirty="0" smtClean="0">
                <a:solidFill>
                  <a:schemeClr val="accent1">
                    <a:lumMod val="50000"/>
                  </a:schemeClr>
                </a:solidFill>
              </a:rPr>
              <a:t>25.08.2021 год </a:t>
            </a:r>
          </a:p>
          <a:p>
            <a:pPr algn="ctr"/>
            <a:r>
              <a:rPr lang="ru-RU" b="0" kern="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0" kern="0" dirty="0" smtClean="0">
                <a:solidFill>
                  <a:schemeClr val="accent1">
                    <a:lumMod val="50000"/>
                  </a:schemeClr>
                </a:solidFill>
              </a:rPr>
              <a:t>ыступление Владимира Путина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</a:rPr>
              <a:t>заседании президиума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</a:rPr>
              <a:t>Госсовета, п</a:t>
            </a:r>
            <a:r>
              <a:rPr lang="ru-RU" b="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освящённого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улучшению</a:t>
            </a:r>
            <a:r>
              <a:rPr lang="ru-RU" b="0" spc="-3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lang="ru-RU" b="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spc="-5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 </a:t>
            </a:r>
          </a:p>
          <a:p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24265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ЕГЭ(УО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7305027"/>
              </p:ext>
            </p:extLst>
          </p:nvPr>
        </p:nvGraphicFramePr>
        <p:xfrm>
          <a:off x="143339" y="1397000"/>
          <a:ext cx="1180931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4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Медалисты 2022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34502"/>
              </p:ext>
            </p:extLst>
          </p:nvPr>
        </p:nvGraphicFramePr>
        <p:xfrm>
          <a:off x="335360" y="1340769"/>
          <a:ext cx="11713302" cy="466447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29553"/>
                <a:gridCol w="4537660"/>
                <a:gridCol w="1536089"/>
                <a:gridCol w="858557"/>
                <a:gridCol w="854441"/>
                <a:gridCol w="716181"/>
                <a:gridCol w="716181"/>
                <a:gridCol w="832320"/>
                <a:gridCol w="832320"/>
              </a:tblGrid>
              <a:tr h="2448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 (профильный уровень)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(базовый уровень)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8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Кудинова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Елена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38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Швецова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Ангелина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738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Шестов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Артём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332656"/>
            <a:ext cx="4416492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96969735"/>
              </p:ext>
            </p:extLst>
          </p:nvPr>
        </p:nvGraphicFramePr>
        <p:xfrm>
          <a:off x="719403" y="1412776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600056" y="1916832"/>
            <a:ext cx="324036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18030893"/>
              </p:ext>
            </p:extLst>
          </p:nvPr>
        </p:nvGraphicFramePr>
        <p:xfrm>
          <a:off x="5807967" y="3033261"/>
          <a:ext cx="5295461" cy="370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6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12120912"/>
              </p:ext>
            </p:extLst>
          </p:nvPr>
        </p:nvGraphicFramePr>
        <p:xfrm>
          <a:off x="408654" y="3121479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98975" y="1128058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(базовый уровень)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72357503"/>
              </p:ext>
            </p:extLst>
          </p:nvPr>
        </p:nvGraphicFramePr>
        <p:xfrm>
          <a:off x="5807967" y="3033261"/>
          <a:ext cx="5563615" cy="370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05882" y="1334887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(профильный уровень)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620688"/>
            <a:ext cx="3552395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389028"/>
              </p:ext>
            </p:extLst>
          </p:nvPr>
        </p:nvGraphicFramePr>
        <p:xfrm>
          <a:off x="431371" y="1700808"/>
          <a:ext cx="566462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49264423"/>
              </p:ext>
            </p:extLst>
          </p:nvPr>
        </p:nvGraphicFramePr>
        <p:xfrm>
          <a:off x="5807968" y="2564904"/>
          <a:ext cx="5568619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288022" y="1556792"/>
            <a:ext cx="4512501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Информатика и ИКТ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5" y="476672"/>
            <a:ext cx="3744416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91756156"/>
              </p:ext>
            </p:extLst>
          </p:nvPr>
        </p:nvGraphicFramePr>
        <p:xfrm>
          <a:off x="815413" y="1556792"/>
          <a:ext cx="614468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65757383"/>
              </p:ext>
            </p:extLst>
          </p:nvPr>
        </p:nvGraphicFramePr>
        <p:xfrm>
          <a:off x="5423925" y="3068961"/>
          <a:ext cx="6048672" cy="314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864085" y="1772816"/>
            <a:ext cx="3744416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332656"/>
            <a:ext cx="4416492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5296884"/>
              </p:ext>
            </p:extLst>
          </p:nvPr>
        </p:nvGraphicFramePr>
        <p:xfrm>
          <a:off x="335360" y="1412776"/>
          <a:ext cx="614468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3285349"/>
              </p:ext>
            </p:extLst>
          </p:nvPr>
        </p:nvGraphicFramePr>
        <p:xfrm>
          <a:off x="5615947" y="2636912"/>
          <a:ext cx="604867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999990" y="1340768"/>
            <a:ext cx="5184577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4197" y="1125623"/>
            <a:ext cx="3240360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19477215"/>
              </p:ext>
            </p:extLst>
          </p:nvPr>
        </p:nvGraphicFramePr>
        <p:xfrm>
          <a:off x="6063343" y="2092694"/>
          <a:ext cx="551567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08575949"/>
              </p:ext>
            </p:extLst>
          </p:nvPr>
        </p:nvGraphicFramePr>
        <p:xfrm>
          <a:off x="719403" y="1700808"/>
          <a:ext cx="595266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911424" y="548680"/>
            <a:ext cx="4320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88640"/>
            <a:ext cx="109728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тестовый балл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9907"/>
              </p:ext>
            </p:extLst>
          </p:nvPr>
        </p:nvGraphicFramePr>
        <p:xfrm>
          <a:off x="431371" y="1125561"/>
          <a:ext cx="11124797" cy="5394400"/>
        </p:xfrm>
        <a:graphic>
          <a:graphicData uri="http://schemas.openxmlformats.org/drawingml/2006/table">
            <a:tbl>
              <a:tblPr/>
              <a:tblGrid>
                <a:gridCol w="4391367"/>
                <a:gridCol w="1658961"/>
                <a:gridCol w="1658961"/>
                <a:gridCol w="1756547"/>
                <a:gridCol w="1658961"/>
              </a:tblGrid>
              <a:tr h="4312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Предмет/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учебный год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2020-2021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471" marR="53471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295" marR="71295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Регион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  <a:tab pos="5829300" algn="l"/>
                          <a:tab pos="5940425" algn="l"/>
                        </a:tabLst>
                        <a:defRPr/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Школа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Русский язык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68,3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Литература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60,8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Математика (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профильный</a:t>
                      </a:r>
                      <a:r>
                        <a:rPr lang="ru-RU" sz="2000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 уровень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)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56,9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(базовый уровень)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Обществознание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59,9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История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Биология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Физика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54,1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Химия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54,3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8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Английский язык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73,3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Информатика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и ИКТ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59,5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56,7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55,6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54,6</a:t>
                      </a:r>
                      <a:endParaRPr lang="ru-RU" sz="2000" dirty="0"/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47,5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715000" algn="l"/>
                          <a:tab pos="5829300" algn="l"/>
                          <a:tab pos="5940425" algn="l"/>
                        </a:tabLs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295" marR="71295" marT="74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4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/>
          <a:lstStyle/>
          <a:p>
            <a:r>
              <a:rPr lang="ru-RU" dirty="0" smtClean="0"/>
              <a:t>Баллы 80 и выше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10044"/>
              </p:ext>
            </p:extLst>
          </p:nvPr>
        </p:nvGraphicFramePr>
        <p:xfrm>
          <a:off x="609600" y="1124746"/>
          <a:ext cx="11151029" cy="56871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72052"/>
                <a:gridCol w="1798605"/>
                <a:gridCol w="1718972"/>
                <a:gridCol w="1661400"/>
              </a:tblGrid>
              <a:tr h="511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2019-2020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2020-2021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Математика (профильный уровень)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</a:rPr>
                        <a:t>Информатика и ИКТ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128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ИТОГО: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45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407" cy="490817"/>
          </a:xfrm>
          <a:prstGeom prst="rect">
            <a:avLst/>
          </a:prstGeom>
        </p:spPr>
      </p:pic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18896" y="973965"/>
            <a:ext cx="5858511" cy="307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67" y="1772817"/>
            <a:ext cx="10369549" cy="1800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школьников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учебный  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7489" y="404664"/>
            <a:ext cx="9835476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участия во всероссийской олимпиаде  школьников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7670883"/>
              </p:ext>
            </p:extLst>
          </p:nvPr>
        </p:nvGraphicFramePr>
        <p:xfrm>
          <a:off x="527381" y="1484784"/>
          <a:ext cx="11233248" cy="518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9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Расписание школьного этапа </a:t>
            </a:r>
            <a:r>
              <a:rPr lang="ru-RU" b="1" dirty="0" err="1" smtClean="0"/>
              <a:t>ВсОШ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в 2022-2023 учебном году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7" y="1801936"/>
            <a:ext cx="10058400" cy="47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>
          <a:xfrm>
            <a:off x="0" y="658536"/>
            <a:ext cx="9606829" cy="6199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0896" y="2063692"/>
            <a:ext cx="294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«СОШ №2»: </a:t>
            </a:r>
          </a:p>
          <a:p>
            <a:r>
              <a:rPr lang="ru-RU" dirty="0" smtClean="0"/>
              <a:t>4 площадки</a:t>
            </a:r>
          </a:p>
          <a:p>
            <a:r>
              <a:rPr lang="ru-RU" dirty="0" smtClean="0"/>
              <a:t>Кол-во: 200</a:t>
            </a:r>
          </a:p>
          <a:p>
            <a:r>
              <a:rPr lang="ru-RU" dirty="0" smtClean="0"/>
              <a:t>Участники</a:t>
            </a:r>
            <a:r>
              <a:rPr lang="ru-RU" smtClean="0"/>
              <a:t>: </a:t>
            </a:r>
            <a:r>
              <a:rPr lang="ru-RU"/>
              <a:t>7</a:t>
            </a:r>
            <a:r>
              <a:rPr lang="ru-RU" smtClean="0"/>
              <a:t>-11 класс</a:t>
            </a:r>
            <a:endParaRPr lang="ru-RU" dirty="0" smtClean="0"/>
          </a:p>
          <a:p>
            <a:r>
              <a:rPr lang="ru-RU" dirty="0" smtClean="0"/>
              <a:t>Всем иметь при себе черные </a:t>
            </a:r>
            <a:r>
              <a:rPr lang="ru-RU" dirty="0" err="1" smtClean="0"/>
              <a:t>гелевые</a:t>
            </a:r>
            <a:r>
              <a:rPr lang="ru-RU" dirty="0" smtClean="0"/>
              <a:t> ручки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837" y="63121"/>
            <a:ext cx="11367082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учебном плане МБОУ «СОШ №2»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13" t="18784" r="36300" b="20119"/>
          <a:stretch/>
        </p:blipFill>
        <p:spPr>
          <a:xfrm>
            <a:off x="427837" y="1027906"/>
            <a:ext cx="4479722" cy="579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282" t="17777" r="35593" b="17692"/>
          <a:stretch/>
        </p:blipFill>
        <p:spPr>
          <a:xfrm>
            <a:off x="6446697" y="1027906"/>
            <a:ext cx="4526103" cy="584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09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2283" r="1297" b="4326"/>
          <a:stretch/>
        </p:blipFill>
        <p:spPr bwMode="auto">
          <a:xfrm>
            <a:off x="566266" y="603463"/>
            <a:ext cx="11197109" cy="610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6859" r="1241" b="4049"/>
          <a:stretch/>
        </p:blipFill>
        <p:spPr bwMode="auto">
          <a:xfrm>
            <a:off x="599537" y="752475"/>
            <a:ext cx="10954288" cy="571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52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3357" r="4195" b="4050"/>
          <a:stretch/>
        </p:blipFill>
        <p:spPr bwMode="auto">
          <a:xfrm>
            <a:off x="376000" y="498464"/>
            <a:ext cx="10720625" cy="597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00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3795" r="1241" b="3612"/>
          <a:stretch/>
        </p:blipFill>
        <p:spPr bwMode="auto">
          <a:xfrm>
            <a:off x="454610" y="447675"/>
            <a:ext cx="11042065" cy="5972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3475" y="6200775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https://tc.edsoo.ru/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46581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2170"/>
            <a:ext cx="11579699" cy="10405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Курсы повышения квалификации по ФГОС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616" y="691243"/>
            <a:ext cx="106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09.09.2022-16.09.2022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вашей учебной группы ГЗ-ПК-22628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обучающихся: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27515"/>
              </p:ext>
            </p:extLst>
          </p:nvPr>
        </p:nvGraphicFramePr>
        <p:xfrm>
          <a:off x="527381" y="1708278"/>
          <a:ext cx="11387678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93839"/>
                <a:gridCol w="5693839"/>
              </a:tblGrid>
              <a:tr h="446449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Якушина Ольга Викторовна;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Бебешко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Ольга Владимировна;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Федина Любовь Павловна;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Юрьева Оксана Романовна;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Франтишова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Оксана Григорьевна;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Алмазова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Татьяна Николаевна;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Афонина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Валентина Федоровна;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Макарова Марина Алексеевна;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Сергеева Галина Анатольевна;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Кондрашин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Виктор Владимирович;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Шестова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Ольга Александровна;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Клочкова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Наталья Александровна;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Малиновская Галина Анатольевна;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Боровских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Ирина Вячеславовна;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Ковылина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Анастасия Михайловна;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Блок Лилия Николаевна;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Лазукина Елена Сергеевна;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Отдельнова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Нина Михайловна;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Зайцева Ольга Ивановна;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Самбиева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Марина Анатольевна;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Матвеева Лидия Николаевна;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Фетисова Тамара Викторовна;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Сауткина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Светлана Викторовна;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Королева Галина Анатольевна;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Лазукина Юлия Александровна;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Янчилина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Елена Геннадьевна;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Купрюхина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Вера Анатольевна;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Лукина Татьяна Вячеславовна;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Воловик Людмила Николаевна;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Голованова Марина Николаевна;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Горина Елена Николаевна.</a:t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5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46" y="142854"/>
            <a:ext cx="394407" cy="49081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91477" y="2492896"/>
            <a:ext cx="2688299" cy="936104"/>
            <a:chOff x="611560" y="1700808"/>
            <a:chExt cx="2016224" cy="9361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91477" y="908720"/>
            <a:ext cx="2688299" cy="936104"/>
            <a:chOff x="611560" y="1700808"/>
            <a:chExt cx="2016224" cy="9361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960096" y="908720"/>
            <a:ext cx="2688299" cy="936104"/>
            <a:chOff x="611560" y="1700808"/>
            <a:chExt cx="2016224" cy="93610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60096" y="2492896"/>
            <a:ext cx="2688299" cy="936104"/>
            <a:chOff x="611560" y="1700808"/>
            <a:chExt cx="2016224" cy="9361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91477" y="4077072"/>
            <a:ext cx="2688299" cy="936104"/>
            <a:chOff x="611560" y="1700808"/>
            <a:chExt cx="2016224" cy="93610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960096" y="4077072"/>
            <a:ext cx="2688299" cy="936104"/>
            <a:chOff x="611560" y="1700808"/>
            <a:chExt cx="2016224" cy="93610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1560" y="1700808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11560" y="2204864"/>
              <a:ext cx="2016224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840416" y="940078"/>
            <a:ext cx="192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1А, 2В, 3Г,5А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840415" y="2471192"/>
            <a:ext cx="192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1Б, 2Г,3Д,5Б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44403" y="4092299"/>
            <a:ext cx="2112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1В, 2Д,4А</a:t>
            </a:r>
          </a:p>
          <a:p>
            <a:r>
              <a:rPr lang="ru-RU"/>
              <a:t>Многодетные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71796" y="934811"/>
            <a:ext cx="192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1Г, 3А, 4Б, 5В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271795" y="2492896"/>
            <a:ext cx="192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2А,3Б,4В,5Г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193150" y="4121561"/>
            <a:ext cx="220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2Б,3В,4Г</a:t>
            </a:r>
          </a:p>
          <a:p>
            <a:r>
              <a:rPr lang="ru-RU" dirty="0" smtClean="0"/>
              <a:t>Многодетные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3712" y="5805264"/>
            <a:ext cx="1536171" cy="1052736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Вход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на 2022-2023 учебный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85750" lvl="0" indent="-285750" algn="just">
              <a:spcBef>
                <a:spcPts val="0"/>
              </a:spcBef>
              <a:defRPr/>
            </a:pPr>
            <a:r>
              <a:rPr lang="ru-RU" sz="4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эффективного и объективного функционирования внутренней системы оценки качества образования с позиции максимального использования ее ресурсов для повышения эффективности управления качеством образования, снижение рисков и профилактики учебной неспешности, достижения новых результатов функциональной грамотности в условиях внедрения, обновленных федеральных государственных стандартов;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ru-RU" sz="4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воспитания в целях развития личности, обучающихся на основе социокультурных и духовно-нравственных ценностей, принятых в российском обществе;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ru-RU" sz="4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поддержки и развития способностей и талантов, обучающихся через интеграцию общего и дополнительного образования в том числе в рамках сетевого взаимодействия;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ru-RU" sz="4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развития системы дополнительного образования детей через организацию эффективной работы Муниципального опорного центра дополнительного образования;</a:t>
            </a:r>
          </a:p>
          <a:p>
            <a:pPr marL="285750" lvl="0" indent="-285750" algn="just">
              <a:spcBef>
                <a:spcPts val="0"/>
              </a:spcBef>
              <a:defRPr/>
            </a:pPr>
            <a:r>
              <a:rPr lang="ru-RU" sz="44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образовательных организациях программ наставничества, как фактора повышения качества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775" y="365125"/>
            <a:ext cx="933127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работу!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6" y="1502102"/>
            <a:ext cx="3651748" cy="53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spu.ru/files/cck-images/co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2" y="472698"/>
            <a:ext cx="11106034" cy="604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  <a:extLst/>
        </p:spPr>
      </p:pic>
    </p:spTree>
    <p:extLst>
      <p:ext uri="{BB962C8B-B14F-4D97-AF65-F5344CB8AC3E}">
        <p14:creationId xmlns:p14="http://schemas.microsoft.com/office/powerpoint/2010/main" val="25265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96" y="973965"/>
            <a:ext cx="5858511" cy="307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206" y="1505323"/>
            <a:ext cx="11026140" cy="27699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7608003"/>
              </p:ext>
            </p:extLst>
          </p:nvPr>
        </p:nvGraphicFramePr>
        <p:xfrm>
          <a:off x="527381" y="1556792"/>
          <a:ext cx="112332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  И  КАЧЕСТВА  ОБУЧЕННОСТИ  ПО  МБОУ  «СОШ №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2»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1585" y="1988841"/>
            <a:ext cx="7954433" cy="18002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ВПР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2021-2022 учебный 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83588"/>
              </p:ext>
            </p:extLst>
          </p:nvPr>
        </p:nvGraphicFramePr>
        <p:xfrm>
          <a:off x="364211" y="1983076"/>
          <a:ext cx="11554504" cy="2410917"/>
        </p:xfrm>
        <a:graphic>
          <a:graphicData uri="http://schemas.openxmlformats.org/drawingml/2006/table">
            <a:tbl>
              <a:tblPr/>
              <a:tblGrid>
                <a:gridCol w="3605635"/>
                <a:gridCol w="3803328"/>
                <a:gridCol w="4145541"/>
              </a:tblGrid>
              <a:tr h="3305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 класс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5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115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РУССКИЙ  ЯЗЫК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Российская Федерация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93,42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61,79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CCA"/>
                    </a:solidFill>
                  </a:tcPr>
                </a:tc>
              </a:tr>
              <a:tr h="31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Тульская область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97,11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70,08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DEE5"/>
                    </a:solidFill>
                  </a:tcPr>
                </a:tc>
              </a:tr>
              <a:tr h="31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МО город Алексин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96,82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65,87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1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Школа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96,12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67,96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11691" y="332656"/>
            <a:ext cx="8667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ВНЕШНИЕ ОЦЕНОЧНЫЕ ПРОЦЕДУРЫ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602493_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49" y="1"/>
            <a:ext cx="3524275" cy="85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1562</Words>
  <Application>Microsoft Office PowerPoint</Application>
  <PresentationFormat>Произвольный</PresentationFormat>
  <Paragraphs>541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Педагогический совет МБОУ «СОШ №2» </vt:lpstr>
      <vt:lpstr>Цели :</vt:lpstr>
      <vt:lpstr>«Справедливость, то есть доступность качественного образования для каждого ребенка в соответствии с его интересами и способностями, причём независимо от того, где он живёт – в городе или деревне, в Москве или любом другом регионе страны, независимо от того, где учится – в государственной школе или частной, и, конечно, независимо от социального статуса и доходов родителей» - Президент Российской Федерации В.В. Путин. </vt:lpstr>
      <vt:lpstr> </vt:lpstr>
      <vt:lpstr>Презентация PowerPoint</vt:lpstr>
      <vt:lpstr> </vt:lpstr>
      <vt:lpstr>ОЦЕНКА УРОВНЯ  ОБУЧЕННОСТИ  И  КАЧЕСТВА  ОБУЧЕННОСТИ  ПО  МБОУ  «СОШ №2»</vt:lpstr>
      <vt:lpstr> ВПР 2021-2022 учебный год</vt:lpstr>
      <vt:lpstr>Презентация PowerPoint</vt:lpstr>
      <vt:lpstr>Русский язык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 ОГЭ  2021-2022 учебный год</vt:lpstr>
      <vt:lpstr>Презентация PowerPoint</vt:lpstr>
      <vt:lpstr>Результаты ОГЭ (КО)</vt:lpstr>
      <vt:lpstr>Результаты ОГЭ (средний балл) </vt:lpstr>
      <vt:lpstr>Средний тестовый балл по ОГЭ</vt:lpstr>
      <vt:lpstr>Результаты ОГЭ и к.р 2021 (КО)</vt:lpstr>
      <vt:lpstr>Результаты ОГЭ и к.р (КО)</vt:lpstr>
      <vt:lpstr> Средний тестовый балл по ОГЭ (предметы по выбору)</vt:lpstr>
      <vt:lpstr>Доля обучающихся, достигших минимального уровня подготовки по результатам ОГЭ в 2022 году</vt:lpstr>
      <vt:lpstr>УО по МО и МБОУ «СОШ №2»</vt:lpstr>
      <vt:lpstr>Доля обучающихся, достигших высокого уровня подготовки по результатам  ОГЭ в 2022 году</vt:lpstr>
      <vt:lpstr>Доля отличников</vt:lpstr>
      <vt:lpstr>Количество аттестатов об основном общем образовании, выданных в  2021-2022 учебном году</vt:lpstr>
      <vt:lpstr> ЕГЭ  2021-2022 учебный год</vt:lpstr>
      <vt:lpstr>Презентация PowerPoint</vt:lpstr>
      <vt:lpstr>Результаты ЕГЭ(УО)</vt:lpstr>
      <vt:lpstr>Медалисты 2022</vt:lpstr>
      <vt:lpstr>Русский язык</vt:lpstr>
      <vt:lpstr>Презентация PowerPoint</vt:lpstr>
      <vt:lpstr>Физика</vt:lpstr>
      <vt:lpstr>Биология</vt:lpstr>
      <vt:lpstr>История</vt:lpstr>
      <vt:lpstr>Английский язык</vt:lpstr>
      <vt:lpstr>Средний тестовый балл</vt:lpstr>
      <vt:lpstr>Баллы 80 и выше</vt:lpstr>
      <vt:lpstr> Всероссийская олимпиада школьников 2021-2022 учебный  год</vt:lpstr>
      <vt:lpstr>Результаты участия во всероссийской олимпиаде  школьников</vt:lpstr>
      <vt:lpstr>Расписание школьного этапа ВсОШ  в 2022-2023 учебном году</vt:lpstr>
      <vt:lpstr>Презентация PowerPoint</vt:lpstr>
      <vt:lpstr>Изменения в учебном плане МБОУ «СОШ №2»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Курсы повышения квалификации по ФГОС</vt:lpstr>
      <vt:lpstr>Презентация PowerPoint</vt:lpstr>
      <vt:lpstr>Задачи на 2022-2023 учебный год</vt:lpstr>
      <vt:lpstr>Спасибо за работу!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Ученик</cp:lastModifiedBy>
  <cp:revision>49</cp:revision>
  <cp:lastPrinted>2022-08-29T14:18:31Z</cp:lastPrinted>
  <dcterms:created xsi:type="dcterms:W3CDTF">2021-10-28T11:49:50Z</dcterms:created>
  <dcterms:modified xsi:type="dcterms:W3CDTF">2022-08-30T06:24:32Z</dcterms:modified>
</cp:coreProperties>
</file>